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61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62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D1ED"/>
    <a:srgbClr val="3CDCF2"/>
    <a:srgbClr val="67CA36"/>
    <a:srgbClr val="3ADC24"/>
    <a:srgbClr val="33CC33"/>
    <a:srgbClr val="008000"/>
    <a:srgbClr val="3AE4F6"/>
    <a:srgbClr val="07D7D7"/>
    <a:srgbClr val="3DB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9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05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486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7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0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88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07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1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4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40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87060-201C-4217-9059-77EBF93F4737}" type="datetimeFigureOut">
              <a:rPr lang="en-US" smtClean="0"/>
              <a:t>4/24/19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66F1D-65C0-43FD-9988-5571726A7D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34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7VVpg6Fh1a4&amp;t=6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accu.org/resource/resmgr/images/highlight-campuscardprogram_.pdf" TargetMode="External"/><Relationship Id="rId7" Type="http://schemas.openxmlformats.org/officeDocument/2006/relationships/hyperlink" Target="https://naccu.org/resource/resmgr/files/techreports/highlight-cardprogram-dukeun.pdf" TargetMode="External"/><Relationship Id="rId2" Type="http://schemas.openxmlformats.org/officeDocument/2006/relationships/hyperlink" Target="https://naccu.org/page/tech_research?&amp;hhsearchterms=%22program+and+highlight%22#campushighligh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ccu.org/page/tech_research?&amp;hhsearchterms=%22program+and+highlight%22#cuyahoga" TargetMode="External"/><Relationship Id="rId5" Type="http://schemas.openxmlformats.org/officeDocument/2006/relationships/hyperlink" Target="https://naccu.org/resource/resmgr/files/techreports/highlight-towson_u_.pdf" TargetMode="External"/><Relationship Id="rId4" Type="http://schemas.openxmlformats.org/officeDocument/2006/relationships/hyperlink" Target="https://naccu.org/resource/resmgr/files/techreports/highlight-ucalgary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accu.org/news/367457/NACCU-Speedy-Benchmark-Operating-Budgets.htm" TargetMode="External"/><Relationship Id="rId7" Type="http://schemas.openxmlformats.org/officeDocument/2006/relationships/hyperlink" Target="https://naccu.org/news/439907/NACCU-Speedy-Benchmark-Online-Photo-Submission.htm" TargetMode="External"/><Relationship Id="rId2" Type="http://schemas.openxmlformats.org/officeDocument/2006/relationships/hyperlink" Target="https://naccu.org/page/tech_research?&amp;hhsearchterms=%22program+and+highlight%22#speed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ccu.org/news/430865/-NACCU-Speedy-Benchmark-Preferred-Names.htm" TargetMode="External"/><Relationship Id="rId5" Type="http://schemas.openxmlformats.org/officeDocument/2006/relationships/hyperlink" Target="https://naccu.org/news/430862/NACCU-Speedy-Benchmark-IT-Support-for-the-Campus-Card-Program.htm" TargetMode="External"/><Relationship Id="rId4" Type="http://schemas.openxmlformats.org/officeDocument/2006/relationships/hyperlink" Target="https://naccu.org/news/401444/NACCU-Speedy-Benchmark-Report-Campus-card-office-online-accessibility.ht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873" y="2861604"/>
            <a:ext cx="10818254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NACCU Technology Research Committee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4000" dirty="0"/>
              <a:t>Barton Lawyer, John Bonass, Greg Jonason, </a:t>
            </a:r>
            <a:br>
              <a:rPr lang="en-US" sz="4000" dirty="0"/>
            </a:br>
            <a:r>
              <a:rPr lang="en-US" sz="4000" dirty="0"/>
              <a:t>Ben Anderson, Jay Kohn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83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Legacy iCLASS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04285" y="1690688"/>
            <a:ext cx="5859655" cy="503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304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Kickstarter Chameleon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928" y="1690688"/>
            <a:ext cx="8126501" cy="4572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0325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Cloning Services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160" y="1518916"/>
            <a:ext cx="9223680" cy="4538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579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Cloning Kiosks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50" y="1690688"/>
            <a:ext cx="4367631" cy="42284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79" y="1890266"/>
            <a:ext cx="6795104" cy="38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9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Common Mistakes on ‘Secure’ Credentials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899160" y="1690688"/>
            <a:ext cx="10454640" cy="443579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Reading insecure, unauthenticated Card Serial Number</a:t>
            </a:r>
          </a:p>
          <a:p>
            <a:pPr>
              <a:lnSpc>
                <a:spcPct val="100000"/>
              </a:lnSpc>
            </a:pPr>
            <a:r>
              <a:rPr lang="en-US" dirty="0"/>
              <a:t>Poor Key Management or Standard/Default keys </a:t>
            </a:r>
          </a:p>
          <a:p>
            <a:pPr>
              <a:lnSpc>
                <a:spcPct val="100000"/>
              </a:lnSpc>
            </a:pPr>
            <a:r>
              <a:rPr lang="en-US" dirty="0"/>
              <a:t>Unencrypted data payload</a:t>
            </a:r>
          </a:p>
          <a:p>
            <a:pPr>
              <a:lnSpc>
                <a:spcPct val="100000"/>
              </a:lnSpc>
            </a:pPr>
            <a:r>
              <a:rPr lang="en-US" dirty="0"/>
              <a:t>Credential number marked on the card</a:t>
            </a:r>
          </a:p>
          <a:p>
            <a:pPr>
              <a:lnSpc>
                <a:spcPct val="100000"/>
              </a:lnSpc>
            </a:pPr>
            <a:r>
              <a:rPr lang="en-US" dirty="0"/>
              <a:t>Open, untracked credential format</a:t>
            </a:r>
          </a:p>
          <a:p>
            <a:pPr>
              <a:lnSpc>
                <a:spcPct val="100000"/>
              </a:lnSpc>
            </a:pPr>
            <a:r>
              <a:rPr lang="en-US" dirty="0"/>
              <a:t>Reader configuration supporting secure credentials alongside legacy</a:t>
            </a: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en-US" dirty="0">
                <a:sym typeface="Wingdings" panose="05000000000000000000" pitchFamily="2" charset="2"/>
              </a:rPr>
              <a:t>Unencrypted communication from reader to panel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827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Reader/Panel Communication Vulnerabilities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12000" y="3204056"/>
            <a:ext cx="10741800" cy="1345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Publically available products designed to spoof valid credential transactions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281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Weigand Vulnerability</a:t>
            </a:r>
          </a:p>
        </p:txBody>
      </p:sp>
      <p:pic>
        <p:nvPicPr>
          <p:cNvPr id="7" name="Picture 6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116" y="1690688"/>
            <a:ext cx="7110663" cy="443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50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Weigand Vulnerability</a:t>
            </a:r>
          </a:p>
        </p:txBody>
      </p:sp>
      <p:pic>
        <p:nvPicPr>
          <p:cNvPr id="7" name="Picture 2" descr="https://cdn.shopify.com/s/files/1/0808/7145/products/CAN-002-916421824.89744_large.jpg?v=148347637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566" y="3673166"/>
            <a:ext cx="681395" cy="46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Elbow Connector 7"/>
          <p:cNvCxnSpPr/>
          <p:nvPr/>
        </p:nvCxnSpPr>
        <p:spPr bwMode="auto">
          <a:xfrm rot="5400000">
            <a:off x="5009822" y="3413874"/>
            <a:ext cx="1553264" cy="885825"/>
          </a:xfrm>
          <a:prstGeom prst="bentConnector3">
            <a:avLst>
              <a:gd name="adj1" fmla="val 99671"/>
            </a:avLst>
          </a:prstGeom>
          <a:solidFill>
            <a:schemeClr val="accent1"/>
          </a:solidFill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Rectangle 10"/>
          <p:cNvSpPr/>
          <p:nvPr/>
        </p:nvSpPr>
        <p:spPr bwMode="auto">
          <a:xfrm>
            <a:off x="4000490" y="4119070"/>
            <a:ext cx="1343051" cy="8001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5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ＭＳ Ｐゴシック" charset="0"/>
              </a:rPr>
              <a:t>Door Controller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36915" y="4735029"/>
            <a:ext cx="14859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252525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10111101100100110100101000</a:t>
            </a:r>
          </a:p>
        </p:txBody>
      </p:sp>
      <p:pic>
        <p:nvPicPr>
          <p:cNvPr id="13" name="Picture 12" descr="01 Bottom wiegand reader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49522" y="2673448"/>
            <a:ext cx="1737948" cy="787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4" name="Group 40"/>
          <p:cNvGrpSpPr>
            <a:grpSpLocks noChangeAspect="1"/>
          </p:cNvGrpSpPr>
          <p:nvPr/>
        </p:nvGrpSpPr>
        <p:grpSpPr>
          <a:xfrm>
            <a:off x="7074652" y="2365688"/>
            <a:ext cx="1155572" cy="730377"/>
            <a:chOff x="5334000" y="3276600"/>
            <a:chExt cx="3081528" cy="1947672"/>
          </a:xfrm>
          <a:solidFill>
            <a:schemeClr val="tx2"/>
          </a:solidFill>
        </p:grpSpPr>
        <p:sp>
          <p:nvSpPr>
            <p:cNvPr id="15" name="Rounded Rectangle 14"/>
            <p:cNvSpPr>
              <a:spLocks noChangeAspect="1"/>
            </p:cNvSpPr>
            <p:nvPr/>
          </p:nvSpPr>
          <p:spPr bwMode="auto">
            <a:xfrm>
              <a:off x="5334000" y="3276600"/>
              <a:ext cx="3081528" cy="1947672"/>
            </a:xfrm>
            <a:prstGeom prst="round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ＭＳ Ｐゴシック" charset="0"/>
                  <a:cs typeface="ＭＳ Ｐゴシック" charset="0"/>
                </a:rPr>
                <a:t>Wiegand Card</a:t>
              </a:r>
            </a:p>
          </p:txBody>
        </p:sp>
        <p:grpSp>
          <p:nvGrpSpPr>
            <p:cNvPr id="16" name="Group 8"/>
            <p:cNvGrpSpPr/>
            <p:nvPr/>
          </p:nvGrpSpPr>
          <p:grpSpPr>
            <a:xfrm>
              <a:off x="5638800" y="4572000"/>
              <a:ext cx="2516188" cy="571500"/>
              <a:chOff x="3276600" y="2971800"/>
              <a:chExt cx="2516188" cy="571500"/>
            </a:xfrm>
            <a:grpFill/>
          </p:grpSpPr>
          <p:cxnSp>
            <p:nvCxnSpPr>
              <p:cNvPr id="17" name="Straight Connector 16"/>
              <p:cNvCxnSpPr/>
              <p:nvPr/>
            </p:nvCxnSpPr>
            <p:spPr bwMode="auto">
              <a:xfrm rot="5400000">
                <a:off x="3124994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" name="Straight Connector 17"/>
              <p:cNvCxnSpPr/>
              <p:nvPr/>
            </p:nvCxnSpPr>
            <p:spPr bwMode="auto">
              <a:xfrm rot="5400000">
                <a:off x="3728498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" name="Straight Connector 18"/>
              <p:cNvCxnSpPr/>
              <p:nvPr/>
            </p:nvCxnSpPr>
            <p:spPr bwMode="auto">
              <a:xfrm rot="5400000">
                <a:off x="3929666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0" name="Straight Connector 19"/>
              <p:cNvCxnSpPr/>
              <p:nvPr/>
            </p:nvCxnSpPr>
            <p:spPr bwMode="auto">
              <a:xfrm rot="5400000">
                <a:off x="4231418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1" name="Straight Connector 20"/>
              <p:cNvCxnSpPr/>
              <p:nvPr/>
            </p:nvCxnSpPr>
            <p:spPr bwMode="auto">
              <a:xfrm rot="5400000">
                <a:off x="4432586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 rot="5400000">
                <a:off x="4633754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 rot="5400000">
                <a:off x="4834922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 rot="5400000">
                <a:off x="4935506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 rot="5400000">
                <a:off x="5036090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rot="5400000">
                <a:off x="5136674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rot="5400000">
                <a:off x="5237258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rot="5400000">
                <a:off x="5337842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rot="5400000">
                <a:off x="5438426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rot="5400000">
                <a:off x="5539010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rot="5400000">
                <a:off x="4734338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rot="5400000">
                <a:off x="4533170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 rot="5400000">
                <a:off x="4332002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rot="5400000">
                <a:off x="4130834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rot="5400000">
                <a:off x="4030250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rot="5400000">
                <a:off x="3829082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rot="5400000">
                <a:off x="3627914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 rot="5400000">
                <a:off x="3527330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rot="5400000">
                <a:off x="3426746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rot="5400000">
                <a:off x="3326162" y="33901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rot="5400000">
                <a:off x="3225578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rot="5400000">
                <a:off x="5639594" y="3123406"/>
                <a:ext cx="304800" cy="1588"/>
              </a:xfrm>
              <a:prstGeom prst="line">
                <a:avLst/>
              </a:prstGeom>
              <a:grpFill/>
              <a:ln w="9525" cap="flat" cmpd="sng" algn="ctr">
                <a:solidFill>
                  <a:srgbClr val="001437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</p:grpSp>
      <p:pic>
        <p:nvPicPr>
          <p:cNvPr id="43" name="Picture 42" descr="02 top wiegand reader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247602" y="2671757"/>
            <a:ext cx="1741788" cy="790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4" name="Elbow Connector 43"/>
          <p:cNvCxnSpPr>
            <a:stCxn id="43" idx="2"/>
          </p:cNvCxnSpPr>
          <p:nvPr/>
        </p:nvCxnSpPr>
        <p:spPr bwMode="auto">
          <a:xfrm rot="5400000">
            <a:off x="5197940" y="3608250"/>
            <a:ext cx="1066159" cy="774955"/>
          </a:xfrm>
          <a:prstGeom prst="bentConnector3">
            <a:avLst>
              <a:gd name="adj1" fmla="val 98913"/>
            </a:avLst>
          </a:prstGeom>
          <a:solidFill>
            <a:schemeClr val="accent1"/>
          </a:solidFill>
          <a:ln w="28575" cap="flat" cmpd="sng" algn="ctr">
            <a:solidFill>
              <a:srgbClr val="94C82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TextBox 44"/>
          <p:cNvSpPr txBox="1"/>
          <p:nvPr/>
        </p:nvSpPr>
        <p:spPr>
          <a:xfrm>
            <a:off x="5114941" y="4352971"/>
            <a:ext cx="800100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" b="1" i="0" u="none" strike="noStrike" kern="1200" cap="none" spc="0" normalizeH="0" baseline="0" noProof="0" dirty="0">
                <a:ln>
                  <a:noFill/>
                </a:ln>
                <a:solidFill>
                  <a:srgbClr val="94C820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Data 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114941" y="4474044"/>
            <a:ext cx="800100" cy="20774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50" b="1" i="0" u="none" strike="noStrike" kern="1200" cap="none" spc="0" normalizeH="0" baseline="0" noProof="0" dirty="0">
                <a:ln>
                  <a:noFill/>
                </a:ln>
                <a:solidFill>
                  <a:srgbClr val="B3B3B3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Data 1</a:t>
            </a:r>
          </a:p>
        </p:txBody>
      </p:sp>
      <p:pic>
        <p:nvPicPr>
          <p:cNvPr id="47" name="Picture 5" descr="C:\Users\barcement\Pictures\PACS\Doors\Closed Door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66480" y="3898345"/>
            <a:ext cx="699873" cy="1366838"/>
          </a:xfrm>
          <a:prstGeom prst="rect">
            <a:avLst/>
          </a:prstGeom>
          <a:noFill/>
        </p:spPr>
      </p:pic>
      <p:cxnSp>
        <p:nvCxnSpPr>
          <p:cNvPr id="48" name="Straight Connector 47"/>
          <p:cNvCxnSpPr>
            <a:stCxn id="49" idx="3"/>
          </p:cNvCxnSpPr>
          <p:nvPr/>
        </p:nvCxnSpPr>
        <p:spPr bwMode="auto">
          <a:xfrm flipV="1">
            <a:off x="2860948" y="4619857"/>
            <a:ext cx="1139543" cy="9685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49" name="Picture 48" descr="Open Door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6480" y="3856207"/>
            <a:ext cx="694468" cy="154667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3594015" y="4735029"/>
            <a:ext cx="21717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43055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1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F7952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01111011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137061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0010011010010100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043055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930906" y="4504832"/>
            <a:ext cx="148047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" b="0" i="0" u="none" strike="noStrike" kern="1200" cap="none" spc="0" normalizeH="0" baseline="0" noProof="0" dirty="0">
                <a:ln>
                  <a:noFill/>
                </a:ln>
                <a:solidFill>
                  <a:srgbClr val="043055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Parity Bits – No Error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" b="0" i="0" u="none" strike="noStrike" kern="1200" cap="none" spc="0" normalizeH="0" baseline="0" noProof="0" dirty="0">
                <a:ln>
                  <a:noFill/>
                </a:ln>
                <a:solidFill>
                  <a:srgbClr val="F7952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Facility Code – 01111011 = </a:t>
            </a:r>
            <a:r>
              <a:rPr kumimoji="0" lang="en-US" sz="450" b="1" i="0" u="none" strike="noStrike" kern="1200" cap="none" spc="0" normalizeH="0" baseline="0" noProof="0" dirty="0">
                <a:ln>
                  <a:noFill/>
                </a:ln>
                <a:solidFill>
                  <a:srgbClr val="F79527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123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50" b="0" i="0" u="none" strike="noStrike" kern="1200" cap="none" spc="0" normalizeH="0" baseline="0" noProof="0" dirty="0">
                <a:ln>
                  <a:noFill/>
                </a:ln>
                <a:solidFill>
                  <a:srgbClr val="137061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Card Number – 0010011010010100 = </a:t>
            </a:r>
            <a:r>
              <a:rPr kumimoji="0" lang="en-US" sz="450" b="1" i="0" u="none" strike="noStrike" kern="1200" cap="none" spc="0" normalizeH="0" baseline="0" noProof="0" dirty="0">
                <a:ln>
                  <a:noFill/>
                </a:ln>
                <a:solidFill>
                  <a:srgbClr val="137061"/>
                </a:solidFill>
                <a:effectLst/>
                <a:uLnTx/>
                <a:uFillTx/>
                <a:latin typeface="Verdana"/>
                <a:ea typeface="+mn-ea"/>
                <a:cs typeface="+mn-cs"/>
              </a:rPr>
              <a:t>9876</a:t>
            </a:r>
          </a:p>
        </p:txBody>
      </p:sp>
      <p:pic>
        <p:nvPicPr>
          <p:cNvPr id="52" name="Picture 4" descr="http://www.blekeyrfid.com/images/mobile-with-han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092" y="4062429"/>
            <a:ext cx="1285849" cy="14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83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3.7037E-6 L -0.33229 0.00123 " pathEditMode="relative" rAng="0" ptsTypes="AA">
                                      <p:cBhvr>
                                        <p:cTn id="20" dur="1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15" y="6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4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4" presetClass="emph" presetSubtype="0" fill="remove" nodeType="withEffect">
                                  <p:stCondLst>
                                    <p:cond delay="4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4" presetClass="emph" presetSubtype="0" fill="remove" nodeType="withEffect">
                                  <p:stCondLst>
                                    <p:cond delay="44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4" presetClass="emph" presetSubtype="0" fill="remove" nodeType="withEffect">
                                  <p:stCondLst>
                                    <p:cond delay="48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3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3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4" presetClass="emph" presetSubtype="0" fill="remove" nodeType="withEffect">
                                  <p:stCondLst>
                                    <p:cond delay="52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4" presetClass="emph" presetSubtype="0" fill="remove" nodeType="withEffect">
                                  <p:stCondLst>
                                    <p:cond delay="56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4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4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4" presetClass="emph" presetSubtype="0" fill="remove" nodeType="withEffect">
                                  <p:stCondLst>
                                    <p:cond delay="6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4" presetClass="emph" presetSubtype="0" fill="remove" nodeType="withEffect">
                                  <p:stCondLst>
                                    <p:cond delay="64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4" presetClass="emph" presetSubtype="0" fill="remove" nodeType="withEffect">
                                  <p:stCondLst>
                                    <p:cond delay="68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4" presetClass="emph" presetSubtype="0" fill="remove" nodeType="withEffect">
                                  <p:stCondLst>
                                    <p:cond delay="72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6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6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4" presetClass="emph" presetSubtype="0" fill="remove" nodeType="withEffect">
                                  <p:stCondLst>
                                    <p:cond delay="76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4" presetClass="emph" presetSubtype="0" fill="remove" nodeType="withEffect">
                                  <p:stCondLst>
                                    <p:cond delay="8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7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7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4" presetClass="emph" presetSubtype="0" fill="remove" nodeType="withEffect">
                                  <p:stCondLst>
                                    <p:cond delay="84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4" presetClass="emph" presetSubtype="0" fill="remove" nodeType="withEffect">
                                  <p:stCondLst>
                                    <p:cond delay="88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4" presetClass="emph" presetSubtype="0" fill="remove" nodeType="withEffect">
                                  <p:stCondLst>
                                    <p:cond delay="92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4" presetClass="emph" presetSubtype="0" fill="remove" nodeType="withEffect">
                                  <p:stCondLst>
                                    <p:cond delay="96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9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9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4" presetClass="emph" presetSubtype="0" fill="remove" nodeType="withEffect">
                                  <p:stCondLst>
                                    <p:cond delay="10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4" presetClass="emph" presetSubtype="0" fill="remove" nodeType="withEffect">
                                  <p:stCondLst>
                                    <p:cond delay="104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0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0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4" presetClass="emph" presetSubtype="0" fill="remove" nodeType="withEffect">
                                  <p:stCondLst>
                                    <p:cond delay="108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0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1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3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4" presetClass="emph" presetSubtype="0" fill="remove" nodeType="withEffect">
                                  <p:stCondLst>
                                    <p:cond delay="112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1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4" presetClass="emph" presetSubtype="0" fill="remove" nodeType="withEffect">
                                  <p:stCondLst>
                                    <p:cond delay="116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2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4" presetClass="emph" presetSubtype="0" fill="remove" nodeType="withEffect">
                                  <p:stCondLst>
                                    <p:cond delay="12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2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2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4" presetClass="emph" presetSubtype="0" fill="remove" nodeType="withEffect">
                                  <p:stCondLst>
                                    <p:cond delay="124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4" presetClass="emph" presetSubtype="0" fill="remove" nodeType="withEffect">
                                  <p:stCondLst>
                                    <p:cond delay="128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6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37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3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24" presetClass="emph" presetSubtype="0" fill="remove" nodeType="withEffect">
                                  <p:stCondLst>
                                    <p:cond delay="132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4" presetClass="emph" presetSubtype="0" fill="remove" nodeType="withEffect">
                                  <p:stCondLst>
                                    <p:cond delay="136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5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6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7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48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4" presetClass="emph" presetSubtype="0" fill="remove" nodeType="withEffect">
                                  <p:stCondLst>
                                    <p:cond delay="1400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0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1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2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53" dur="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allAtOnce"/>
      <p:bldP spid="12" grpId="1" build="allAtOnce"/>
      <p:bldP spid="45" grpId="0"/>
      <p:bldP spid="46" grpId="0"/>
      <p:bldP spid="50" grpId="0" build="allAtOnce"/>
      <p:bldP spid="5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What suggestions do you have for better interaction with the team?</a:t>
            </a:r>
          </a:p>
          <a:p>
            <a:endParaRPr lang="en-US" dirty="0"/>
          </a:p>
          <a:p>
            <a:r>
              <a:rPr lang="en-US" dirty="0"/>
              <a:t>What suggestions do you have for the coming year?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53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4714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2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Committee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Rozie Amos</a:t>
            </a:r>
          </a:p>
          <a:p>
            <a:pPr marL="457200" lvl="1" indent="0">
              <a:buNone/>
            </a:pPr>
            <a:r>
              <a:rPr lang="en-US" dirty="0"/>
              <a:t>University of Calgary</a:t>
            </a:r>
          </a:p>
          <a:p>
            <a:r>
              <a:rPr lang="en-US" dirty="0"/>
              <a:t>Ben Anderson</a:t>
            </a:r>
          </a:p>
          <a:p>
            <a:pPr marL="457200" lvl="1" indent="0">
              <a:buNone/>
            </a:pPr>
            <a:r>
              <a:rPr lang="en-US" dirty="0" err="1"/>
              <a:t>Tapingo</a:t>
            </a:r>
            <a:endParaRPr lang="en-US" dirty="0"/>
          </a:p>
          <a:p>
            <a:r>
              <a:rPr lang="en-US" dirty="0"/>
              <a:t>John Bonass</a:t>
            </a:r>
          </a:p>
          <a:p>
            <a:pPr marL="457200" lvl="1" indent="0">
              <a:buNone/>
            </a:pPr>
            <a:r>
              <a:rPr lang="en-US" dirty="0"/>
              <a:t>Villanova University</a:t>
            </a:r>
          </a:p>
          <a:p>
            <a:r>
              <a:rPr lang="en-US" dirty="0"/>
              <a:t>Myron Esterson</a:t>
            </a:r>
          </a:p>
          <a:p>
            <a:pPr marL="457200" lvl="1" indent="0">
              <a:buNone/>
            </a:pPr>
            <a:r>
              <a:rPr lang="en-US" dirty="0"/>
              <a:t>Towson University</a:t>
            </a:r>
          </a:p>
          <a:p>
            <a:r>
              <a:rPr lang="en-US" dirty="0"/>
              <a:t>Greg Jonason</a:t>
            </a:r>
          </a:p>
          <a:p>
            <a:pPr marL="457200" lvl="1" indent="0">
              <a:buNone/>
            </a:pPr>
            <a:r>
              <a:rPr lang="en-US" dirty="0"/>
              <a:t>University of Houston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Jay Kohn</a:t>
            </a:r>
          </a:p>
          <a:p>
            <a:pPr marL="457200" lvl="1" indent="0">
              <a:buNone/>
            </a:pPr>
            <a:r>
              <a:rPr lang="en-US" dirty="0"/>
              <a:t>Stanford University (Chair)</a:t>
            </a:r>
          </a:p>
          <a:p>
            <a:r>
              <a:rPr lang="en-US" dirty="0"/>
              <a:t>Barton Lawyer</a:t>
            </a:r>
          </a:p>
          <a:p>
            <a:pPr marL="457200" lvl="1" indent="0">
              <a:buNone/>
            </a:pPr>
            <a:r>
              <a:rPr lang="en-US" dirty="0"/>
              <a:t>Duke University</a:t>
            </a:r>
          </a:p>
          <a:p>
            <a:r>
              <a:rPr lang="en-US" dirty="0"/>
              <a:t>Dawn Thomas</a:t>
            </a:r>
          </a:p>
          <a:p>
            <a:pPr marL="457200" lvl="1" indent="0">
              <a:buNone/>
            </a:pPr>
            <a:r>
              <a:rPr lang="en-US" dirty="0"/>
              <a:t>NACCU Staff Liaison</a:t>
            </a:r>
          </a:p>
          <a:p>
            <a:r>
              <a:rPr lang="en-US" dirty="0"/>
              <a:t>Deric Waite</a:t>
            </a:r>
          </a:p>
          <a:p>
            <a:pPr marL="457200" lvl="1" indent="0">
              <a:buNone/>
            </a:pPr>
            <a:r>
              <a:rPr lang="en-US" dirty="0"/>
              <a:t>Quinnipiac University</a:t>
            </a:r>
          </a:p>
          <a:p>
            <a:r>
              <a:rPr lang="en-US" dirty="0"/>
              <a:t>Richard Wynn</a:t>
            </a:r>
          </a:p>
          <a:p>
            <a:pPr marL="457200" lvl="1" indent="0">
              <a:buNone/>
            </a:pPr>
            <a:r>
              <a:rPr lang="en-US" dirty="0"/>
              <a:t>Georgia Southern University (Board Liaison)</a:t>
            </a:r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5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focused 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Card Program Highlights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Available online at NACCU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>
                <a:hlinkClick r:id="rId3"/>
              </a:rPr>
              <a:t>Georgia Southern University</a:t>
            </a:r>
            <a:r>
              <a:rPr lang="en-US" dirty="0"/>
              <a:t> (+ video)</a:t>
            </a:r>
          </a:p>
          <a:p>
            <a:pPr lvl="1"/>
            <a:r>
              <a:rPr lang="en-US" dirty="0">
                <a:hlinkClick r:id="rId4"/>
              </a:rPr>
              <a:t>University of Calgary</a:t>
            </a:r>
            <a:r>
              <a:rPr lang="en-US" dirty="0"/>
              <a:t> (+ video)</a:t>
            </a:r>
          </a:p>
          <a:p>
            <a:pPr lvl="1"/>
            <a:r>
              <a:rPr lang="en-US" dirty="0">
                <a:hlinkClick r:id="rId5"/>
              </a:rPr>
              <a:t>Towson University</a:t>
            </a:r>
            <a:r>
              <a:rPr lang="en-US" dirty="0"/>
              <a:t> (+ video)</a:t>
            </a:r>
          </a:p>
          <a:p>
            <a:pPr lvl="1"/>
            <a:r>
              <a:rPr lang="en-US" dirty="0">
                <a:hlinkClick r:id="rId6"/>
              </a:rPr>
              <a:t>Cuyahoga Community College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Duke University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060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focused 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Speedy Benchmark Surveys</a:t>
            </a:r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Available online at NACCU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Operating Budgets: The Buying Power of NACCU members</a:t>
            </a:r>
            <a:endParaRPr lang="en-US" dirty="0"/>
          </a:p>
          <a:p>
            <a:r>
              <a:rPr lang="en-US" dirty="0">
                <a:hlinkClick r:id="rId4"/>
              </a:rPr>
              <a:t>Campus Card Office Online Accessibility</a:t>
            </a:r>
            <a:endParaRPr lang="en-US" dirty="0"/>
          </a:p>
          <a:p>
            <a:r>
              <a:rPr lang="en-US" dirty="0">
                <a:hlinkClick r:id="rId5"/>
              </a:rPr>
              <a:t>IT Support for the Campus Card Program</a:t>
            </a:r>
            <a:endParaRPr lang="en-US" dirty="0"/>
          </a:p>
          <a:p>
            <a:r>
              <a:rPr lang="en-US" dirty="0">
                <a:hlinkClick r:id="rId6"/>
              </a:rPr>
              <a:t>Preferred Names</a:t>
            </a:r>
            <a:endParaRPr lang="en-US" dirty="0"/>
          </a:p>
          <a:p>
            <a:r>
              <a:rPr lang="en-US" dirty="0">
                <a:hlinkClick r:id="rId7"/>
              </a:rPr>
              <a:t>Online Photo Submission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44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Credential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Publically available technologies and services for cloning, spoofing, and forging student ID cards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3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ID Stronghold Badgeholder Clear Secure Badgeholder Classi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67" y="3545476"/>
            <a:ext cx="1812597" cy="181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24681"/>
            <a:ext cx="3575690" cy="20541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0230" y="3114618"/>
            <a:ext cx="2532242" cy="267431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525145"/>
            <a:ext cx="10515600" cy="1325563"/>
          </a:xfrm>
        </p:spPr>
        <p:txBody>
          <a:bodyPr/>
          <a:lstStyle/>
          <a:p>
            <a:r>
              <a:rPr lang="en-US" dirty="0"/>
              <a:t>Case Study</a:t>
            </a:r>
            <a:br>
              <a:rPr lang="en-US" dirty="0"/>
            </a:br>
            <a:r>
              <a:rPr lang="en-US" dirty="0"/>
              <a:t>‘Phantom’ Key Card Investigation</a:t>
            </a:r>
          </a:p>
        </p:txBody>
      </p:sp>
    </p:spTree>
    <p:extLst>
      <p:ext uri="{BB962C8B-B14F-4D97-AF65-F5344CB8AC3E}">
        <p14:creationId xmlns:p14="http://schemas.microsoft.com/office/powerpoint/2010/main" val="216312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802" y="2055813"/>
            <a:ext cx="5920051" cy="3216722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Magnetic Stripe</a:t>
            </a:r>
          </a:p>
        </p:txBody>
      </p:sp>
    </p:spTree>
    <p:extLst>
      <p:ext uri="{BB962C8B-B14F-4D97-AF65-F5344CB8AC3E}">
        <p14:creationId xmlns:p14="http://schemas.microsoft.com/office/powerpoint/2010/main" val="251972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Credential Vulnerabilities – 125kHz </a:t>
            </a:r>
            <a:r>
              <a:rPr lang="en-US" dirty="0" err="1"/>
              <a:t>Prox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25360" y="2614029"/>
            <a:ext cx="5673755" cy="295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477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515155"/>
          </a:xfrm>
          <a:prstGeom prst="rect">
            <a:avLst/>
          </a:prstGeom>
          <a:gradFill>
            <a:gsLst>
              <a:gs pos="0">
                <a:srgbClr val="67CA36"/>
              </a:gs>
              <a:gs pos="100000">
                <a:srgbClr val="03D1ED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66480" y="1690688"/>
            <a:ext cx="7920000" cy="675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6112" y="2131799"/>
            <a:ext cx="5063353" cy="3480722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Credential Vulnerabilities – MIFARE</a:t>
            </a:r>
          </a:p>
        </p:txBody>
      </p:sp>
    </p:spTree>
    <p:extLst>
      <p:ext uri="{BB962C8B-B14F-4D97-AF65-F5344CB8AC3E}">
        <p14:creationId xmlns:p14="http://schemas.microsoft.com/office/powerpoint/2010/main" val="147368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3251</TotalTime>
  <Words>295</Words>
  <Application>Microsoft Macintosh PowerPoint</Application>
  <PresentationFormat>Widescreen</PresentationFormat>
  <Paragraphs>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Verdana</vt:lpstr>
      <vt:lpstr>Office Theme</vt:lpstr>
      <vt:lpstr>NACCU Technology Research Committee   Barton Lawyer, John Bonass, Greg Jonason,  Ben Anderson, Jay Kohn</vt:lpstr>
      <vt:lpstr>2018 Committee Members</vt:lpstr>
      <vt:lpstr>What we focused on</vt:lpstr>
      <vt:lpstr>What we focused on</vt:lpstr>
      <vt:lpstr>Credential Vulnerabilities</vt:lpstr>
      <vt:lpstr>Case Study ‘Phantom’ Key Card Investigation</vt:lpstr>
      <vt:lpstr>Credential Vulnerabilities – Magnetic Stripe</vt:lpstr>
      <vt:lpstr>Credential Vulnerabilities – 125kHz Prox</vt:lpstr>
      <vt:lpstr>Credential Vulnerabilities – MIFARE</vt:lpstr>
      <vt:lpstr>Credential Vulnerabilities – Legacy iCLASS</vt:lpstr>
      <vt:lpstr>Credential Vulnerabilities – Kickstarter Chameleon</vt:lpstr>
      <vt:lpstr>Credential Vulnerabilities – Cloning Services</vt:lpstr>
      <vt:lpstr>Credential Vulnerabilities – Cloning Kiosks</vt:lpstr>
      <vt:lpstr>Common Mistakes on ‘Secure’ Credentials</vt:lpstr>
      <vt:lpstr>Reader/Panel Communication Vulnerabilities</vt:lpstr>
      <vt:lpstr>Weigand Vulnerability</vt:lpstr>
      <vt:lpstr>Weigand Vulnerability</vt:lpstr>
      <vt:lpstr>Discussion Questions</vt:lpstr>
      <vt:lpstr>THANK YOU!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NACCU Technology Research Committee</dc:title>
  <dc:creator>Jay Kohn</dc:creator>
  <cp:lastModifiedBy>Jonason, Greg</cp:lastModifiedBy>
  <cp:revision>25</cp:revision>
  <dcterms:created xsi:type="dcterms:W3CDTF">2018-04-24T15:51:32Z</dcterms:created>
  <dcterms:modified xsi:type="dcterms:W3CDTF">2019-04-24T22:13:16Z</dcterms:modified>
</cp:coreProperties>
</file>

<file path=docProps/thumbnail.jpeg>
</file>